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3" r:id="rId6"/>
    <p:sldId id="257" r:id="rId7"/>
    <p:sldId id="304" r:id="rId8"/>
    <p:sldId id="286" r:id="rId9"/>
    <p:sldId id="287" r:id="rId10"/>
    <p:sldId id="288" r:id="rId11"/>
    <p:sldId id="290" r:id="rId12"/>
    <p:sldId id="291" r:id="rId13"/>
    <p:sldId id="297" r:id="rId14"/>
    <p:sldId id="298" r:id="rId15"/>
    <p:sldId id="299" r:id="rId16"/>
    <p:sldId id="300" r:id="rId17"/>
    <p:sldId id="301" r:id="rId18"/>
    <p:sldId id="30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3A"/>
    <a:srgbClr val="103350"/>
    <a:srgbClr val="0C4360"/>
    <a:srgbClr val="1B6872"/>
    <a:srgbClr val="63B7C6"/>
    <a:srgbClr val="002136"/>
    <a:srgbClr val="0C7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573" y="2051792"/>
            <a:ext cx="3955428" cy="27544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Large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Language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64511-5C25-061E-386D-A036DDBC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1161"/>
            <a:ext cx="5629835" cy="3981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4"/>
            <a:ext cx="9659057" cy="4927815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solidFill>
                  <a:srgbClr val="ECECEC"/>
                </a:solidFill>
                <a:latin typeface="+mj-lt"/>
              </a:rPr>
              <a:t>Model: </a:t>
            </a:r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'gpt-3.5-turbo’ 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(Pre-trained LLM-Text Generation)</a:t>
            </a:r>
          </a:p>
          <a:p>
            <a:r>
              <a:rPr lang="en-US" sz="2000" dirty="0">
                <a:solidFill>
                  <a:srgbClr val="ECECEC"/>
                </a:solidFill>
                <a:latin typeface="+mj-lt"/>
              </a:rPr>
              <a:t>Model: </a:t>
            </a:r>
            <a:r>
              <a:rPr lang="en-US" sz="2000" b="1" dirty="0">
                <a:solidFill>
                  <a:srgbClr val="ECECEC"/>
                </a:solidFill>
                <a:latin typeface="+mj-lt"/>
              </a:rPr>
              <a:t>‘dall-e-2’</a:t>
            </a:r>
            <a:r>
              <a:rPr lang="en-US" sz="2000" dirty="0">
                <a:solidFill>
                  <a:srgbClr val="ECECEC"/>
                </a:solidFill>
                <a:latin typeface="+mj-lt"/>
              </a:rPr>
              <a:t>(Pre-trained LLM-Image Generation )</a:t>
            </a:r>
            <a:endParaRPr lang="en-US" sz="2000" b="0" i="0" dirty="0">
              <a:solidFill>
                <a:srgbClr val="ECECEC"/>
              </a:solidFill>
              <a:effectLst/>
              <a:latin typeface="+mj-lt"/>
            </a:endParaRPr>
          </a:p>
          <a:p>
            <a:r>
              <a:rPr lang="en-US" sz="2000" dirty="0">
                <a:solidFill>
                  <a:srgbClr val="ECECEC"/>
                </a:solidFill>
                <a:latin typeface="+mj-lt"/>
              </a:rPr>
              <a:t>Agent: </a:t>
            </a:r>
            <a:r>
              <a:rPr lang="en-US" sz="2000" b="1" dirty="0">
                <a:solidFill>
                  <a:srgbClr val="ECECEC"/>
                </a:solidFill>
                <a:latin typeface="+mj-lt"/>
              </a:rPr>
              <a:t>“Langchain” </a:t>
            </a:r>
            <a:r>
              <a:rPr lang="en-US" sz="2000" dirty="0">
                <a:solidFill>
                  <a:srgbClr val="ECECEC"/>
                </a:solidFill>
                <a:latin typeface="+mj-lt"/>
              </a:rPr>
              <a:t>(We can access different LLM’s)</a:t>
            </a:r>
            <a:endParaRPr lang="en-US" sz="2000" b="0" i="0" dirty="0">
              <a:solidFill>
                <a:srgbClr val="ECECEC"/>
              </a:solidFill>
              <a:effectLst/>
              <a:latin typeface="+mj-lt"/>
            </a:endParaRPr>
          </a:p>
          <a:p>
            <a:r>
              <a:rPr lang="en-US" sz="2000" dirty="0">
                <a:solidFill>
                  <a:srgbClr val="ECECEC"/>
                </a:solidFill>
                <a:latin typeface="+mj-lt"/>
              </a:rPr>
              <a:t>We got an authorization for using the above model from </a:t>
            </a:r>
            <a:r>
              <a:rPr lang="en-US" sz="2000" dirty="0">
                <a:solidFill>
                  <a:srgbClr val="ECECEC"/>
                </a:solidFill>
                <a:highlight>
                  <a:srgbClr val="000000"/>
                </a:highlight>
                <a:latin typeface="+mj-lt"/>
              </a:rPr>
              <a:t>“OpenAI API key”</a:t>
            </a:r>
          </a:p>
          <a:p>
            <a:r>
              <a:rPr lang="en-US" sz="2000" b="1" i="0" dirty="0">
                <a:solidFill>
                  <a:srgbClr val="ECECEC"/>
                </a:solidFill>
                <a:effectLst/>
                <a:latin typeface="+mj-lt"/>
              </a:rPr>
              <a:t>Tasks: </a:t>
            </a:r>
          </a:p>
          <a:p>
            <a:pPr lvl="1"/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Text Summarization &amp; Language Translation (English-Telugu)</a:t>
            </a:r>
          </a:p>
          <a:p>
            <a:pPr lvl="1"/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Question Answering (I provided custom data, the 2024 Budget Speech in PDF format, to the model and asked questions. It answers based on its knowledge.)</a:t>
            </a:r>
          </a:p>
          <a:p>
            <a:pPr lvl="1"/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 Real-time information retrieval using </a:t>
            </a:r>
            <a:r>
              <a:rPr lang="en-US" sz="18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"SerpAPI key" 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I asked questions related to the 2024 elections in Russia, WPL 2024, etc.</a:t>
            </a:r>
          </a:p>
          <a:p>
            <a:pPr lvl="1"/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 Creation of an interactive chatbot using the </a:t>
            </a:r>
            <a:r>
              <a:rPr lang="en-US" sz="18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"Gradio" 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+mj-lt"/>
              </a:rPr>
              <a:t>interface.</a:t>
            </a:r>
          </a:p>
          <a:p>
            <a:pPr lvl="1"/>
            <a:r>
              <a:rPr lang="en-US" sz="1800" dirty="0">
                <a:solidFill>
                  <a:srgbClr val="ECECEC"/>
                </a:solidFill>
                <a:latin typeface="+mj-lt"/>
              </a:rPr>
              <a:t>Text to Image Generation using </a:t>
            </a:r>
            <a:r>
              <a:rPr lang="en-US" sz="1800" dirty="0">
                <a:highlight>
                  <a:srgbClr val="00243A"/>
                </a:highlight>
                <a:latin typeface="+mj-lt"/>
              </a:rPr>
              <a:t>“dall-e-2” </a:t>
            </a:r>
            <a:r>
              <a:rPr lang="en-US" sz="1800" dirty="0">
                <a:solidFill>
                  <a:srgbClr val="ECECEC"/>
                </a:solidFill>
                <a:latin typeface="+mj-lt"/>
              </a:rPr>
              <a:t>large language model.</a:t>
            </a:r>
            <a:endParaRPr lang="en-US" sz="1800" b="0" i="0" dirty="0">
              <a:solidFill>
                <a:srgbClr val="ECECEC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sz="24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sz="2000" b="0" i="0" dirty="0">
              <a:solidFill>
                <a:srgbClr val="ECECEC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64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C19AF-5DEB-FE43-C182-E9E14B81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83" y="1078456"/>
            <a:ext cx="6782388" cy="240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29E0D-7DFD-DFA8-1041-1D72D32A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51" y="3535024"/>
            <a:ext cx="6475052" cy="314517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CFA9CB4E-9539-D6D0-AA56-066ED83B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369332"/>
          </a:xfrm>
        </p:spPr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 Creation of interactive Chatbot using “</a:t>
            </a:r>
            <a:r>
              <a:rPr lang="en-US" sz="2000" b="0" i="0" dirty="0" err="1">
                <a:solidFill>
                  <a:srgbClr val="ECECEC"/>
                </a:solidFill>
                <a:effectLst/>
                <a:latin typeface="+mj-lt"/>
              </a:rPr>
              <a:t>gradio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” interface: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FA9CB4E-9539-D6D0-AA56-066ED83B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08956"/>
            <a:ext cx="11214100" cy="369332"/>
          </a:xfrm>
        </p:spPr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 Real-time information retrieval using “</a:t>
            </a:r>
            <a:r>
              <a:rPr lang="en-US" sz="2000" b="0" i="0" dirty="0" err="1">
                <a:solidFill>
                  <a:srgbClr val="ECECEC"/>
                </a:solidFill>
                <a:effectLst/>
                <a:latin typeface="+mj-lt"/>
              </a:rPr>
              <a:t>SerpAPI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 key”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89AF2-8628-65EB-AAF2-A207B320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4" y="844576"/>
            <a:ext cx="6475052" cy="341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D9FF7-1256-2236-36D6-7179C51F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93" y="4430623"/>
            <a:ext cx="5130614" cy="22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82DF-26A1-F6B3-B21A-43D30224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85" y="1420026"/>
            <a:ext cx="10486029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CE00-B54F-2AE1-04E7-10261CC7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594114"/>
            <a:ext cx="1056985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FA9CB4E-9539-D6D0-AA56-066ED83B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308956"/>
            <a:ext cx="11214100" cy="369332"/>
          </a:xfrm>
        </p:spPr>
        <p:txBody>
          <a:bodyPr/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D3331-30F4-1FF9-935C-77C04F64A37E}"/>
              </a:ext>
            </a:extLst>
          </p:cNvPr>
          <p:cNvSpPr txBox="1"/>
          <p:nvPr/>
        </p:nvSpPr>
        <p:spPr>
          <a:xfrm>
            <a:off x="125506" y="336413"/>
            <a:ext cx="1098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rgbClr val="ECECEC"/>
                </a:solidFill>
                <a:latin typeface="+mj-lt"/>
              </a:rPr>
              <a:t>Text to Image Generation:</a:t>
            </a:r>
            <a:endParaRPr lang="en-US" sz="1800" b="0" i="0" dirty="0">
              <a:solidFill>
                <a:srgbClr val="ECECEC"/>
              </a:solidFill>
              <a:effectLst/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D0E58-0A6D-8532-8889-EB748B86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09" y="1200131"/>
            <a:ext cx="4025153" cy="4025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F4BC7-B45B-3B24-94E9-3120C7FF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0" y="1200131"/>
            <a:ext cx="5078253" cy="40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1B0-6A10-EB0E-8BD0-DDA28387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812" y="3012141"/>
            <a:ext cx="3349251" cy="762000"/>
          </a:xfrm>
        </p:spPr>
        <p:txBody>
          <a:bodyPr/>
          <a:lstStyle/>
          <a:p>
            <a:r>
              <a:rPr lang="en-IN" sz="48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C3550-3763-FFB9-5632-C5EA76CD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744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4462E-93C6-D39A-2342-8099EE18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D243E-8495-3F13-6D54-8235EB7C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9659057" cy="4689690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The ability of Generative AI models to “converse” with humans and predict the next word or sentence is due to something known as the Large Language Model, or LLM.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It is to be noted that while not all generative AI tools are built on LLMs, all LLMs are forms of Generative AI which in itself is a broad and ever-expanding category or type of AI.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In order to grasp the science behind ChatGPT’s efficiency, it is crucial to understand what an LLM is.</a:t>
            </a: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78F7B1-319E-77E9-7694-65A6DCDF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F5C37-AD7B-98B3-2B13-E0987622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LLM?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9659057" cy="4689690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According to Google, LLMs are large general-purpose language models that can be pre-trained and then fine-tuned for specific purposes. In simple words, these models are trained to solve common language problems such as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text </a:t>
            </a:r>
            <a:r>
              <a:rPr lang="en-IN" sz="2000" dirty="0">
                <a:highlight>
                  <a:srgbClr val="000000"/>
                </a:highlight>
                <a:latin typeface="+mj-lt"/>
              </a:rPr>
              <a:t>classification, question answering, text generation across industries, document summarisation, etc.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the ‘Large’ indicates two meanings —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the enormous size of training data</a:t>
            </a:r>
            <a:r>
              <a:rPr lang="en-US" sz="2000" dirty="0">
                <a:latin typeface="+mj-lt"/>
              </a:rPr>
              <a:t>; and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the parameter count</a:t>
            </a:r>
            <a:r>
              <a:rPr lang="en-US" sz="2000" dirty="0">
                <a:latin typeface="+mj-lt"/>
              </a:rPr>
              <a:t>. In Machine Learning, parameters, also known as hyperparameters, are essentially the memories and knowledge that a machine learned during its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34650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types of LLMs are there?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9659057" cy="4689690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On the basis of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architecture</a:t>
            </a:r>
            <a:r>
              <a:rPr lang="en-US" sz="2000" dirty="0">
                <a:latin typeface="+mj-lt"/>
              </a:rPr>
              <a:t>, there are three types —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autoregressive, transformer-based, and encoder-decoder.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highlight>
                  <a:srgbClr val="000000"/>
                </a:highlight>
                <a:latin typeface="+mj-lt"/>
              </a:rPr>
              <a:t>GPT-3</a:t>
            </a:r>
            <a:r>
              <a:rPr lang="en-US" sz="2000" dirty="0">
                <a:latin typeface="+mj-lt"/>
              </a:rPr>
              <a:t> is an example of an autoregressive model as they predict the next word in a sequence based on previous words.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highlight>
                  <a:srgbClr val="000000"/>
                </a:highlight>
                <a:latin typeface="+mj-lt"/>
              </a:rPr>
              <a:t>LaMDA or Gemini (formerly Bard)</a:t>
            </a:r>
            <a:r>
              <a:rPr lang="en-US" sz="2000" dirty="0">
                <a:latin typeface="+mj-lt"/>
              </a:rPr>
              <a:t> are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transformer-based</a:t>
            </a:r>
            <a:r>
              <a:rPr lang="en-US" sz="2000" dirty="0">
                <a:latin typeface="+mj-lt"/>
              </a:rPr>
              <a:t> as they use a specific type of neural network architecture for language processing.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The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encoder-decoder</a:t>
            </a:r>
            <a:r>
              <a:rPr lang="en-US" sz="2000" dirty="0">
                <a:latin typeface="+mj-lt"/>
              </a:rPr>
              <a:t> models that encode input text into a representation and then decode it into another language or format.</a:t>
            </a:r>
          </a:p>
        </p:txBody>
      </p:sp>
    </p:spTree>
    <p:extLst>
      <p:ext uri="{BB962C8B-B14F-4D97-AF65-F5344CB8AC3E}">
        <p14:creationId xmlns:p14="http://schemas.microsoft.com/office/powerpoint/2010/main" val="33847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types of LLMs are there?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4"/>
            <a:ext cx="9659057" cy="4927815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Based on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training data</a:t>
            </a:r>
            <a:r>
              <a:rPr lang="en-US" sz="2000" dirty="0">
                <a:latin typeface="+mj-lt"/>
              </a:rPr>
              <a:t>, there are three types of LLMs —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pretrained and finetuned, multilingual or models that can understand and generate text in multiple languages</a:t>
            </a:r>
            <a:r>
              <a:rPr lang="en-US" sz="2000" dirty="0">
                <a:latin typeface="+mj-lt"/>
              </a:rPr>
              <a:t>, and domain-specific or models that are trained on data related to specific domains such as legal, finance or healthcare.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LLMs can also vary based on their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size</a:t>
            </a:r>
            <a:r>
              <a:rPr lang="en-US" sz="2000" dirty="0">
                <a:latin typeface="+mj-lt"/>
              </a:rPr>
              <a:t> as large models usually require more computational resources. However, they offer better performance.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They can also be categorized as </a:t>
            </a:r>
            <a:r>
              <a:rPr lang="en-US" sz="2000" dirty="0">
                <a:highlight>
                  <a:srgbClr val="000000"/>
                </a:highlight>
                <a:latin typeface="+mj-lt"/>
              </a:rPr>
              <a:t>opensource and closed-source</a:t>
            </a:r>
            <a:r>
              <a:rPr lang="en-US" sz="2000" dirty="0">
                <a:latin typeface="+mj-lt"/>
              </a:rPr>
              <a:t> based on availability as some are freely available while some are proprietary. LLaMA2, BlOOM, Google BERT, Falcon 180B, OPT175 B are some open-source LLMs, while Claude 2, Bard, GPT-4, are some proprietary LLMs. </a:t>
            </a:r>
          </a:p>
        </p:txBody>
      </p:sp>
    </p:spTree>
    <p:extLst>
      <p:ext uri="{BB962C8B-B14F-4D97-AF65-F5344CB8AC3E}">
        <p14:creationId xmlns:p14="http://schemas.microsoft.com/office/powerpoint/2010/main" val="33645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LLMs do?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4"/>
            <a:ext cx="9659057" cy="4927815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LLMs are utilized for </a:t>
            </a:r>
            <a:r>
              <a:rPr lang="en-US" sz="20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text classification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, distinguishing and categorizing text into various predefined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They excel in </a:t>
            </a:r>
            <a:r>
              <a:rPr lang="en-US" sz="20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text generation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, producing human-like text based on provided prompts or contexts.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LLMs are adept at </a:t>
            </a:r>
            <a:r>
              <a:rPr lang="en-US" sz="20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text summarization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, condensing large blocks of text into concise summaries while retaining key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They power conversational AI systems such as </a:t>
            </a:r>
            <a:r>
              <a:rPr lang="en-US" sz="20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chatbots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 and question-answering models, enabling engaging interactions with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LLMs contribute to speech recognition and identification, transcribing spoken language into written text and identifying speakers.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They serve as </a:t>
            </a:r>
            <a:r>
              <a:rPr lang="en-US" sz="2000" b="0" i="0" dirty="0">
                <a:solidFill>
                  <a:srgbClr val="ECECEC"/>
                </a:solidFill>
                <a:effectLst/>
                <a:highlight>
                  <a:srgbClr val="000000"/>
                </a:highlight>
                <a:latin typeface="+mj-lt"/>
              </a:rPr>
              <a:t>spelling correctors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+mj-lt"/>
              </a:rPr>
              <a:t>, identifying and rectifying spelling errors in written text to improve accuracy and readability.</a:t>
            </a:r>
          </a:p>
        </p:txBody>
      </p:sp>
    </p:spTree>
    <p:extLst>
      <p:ext uri="{BB962C8B-B14F-4D97-AF65-F5344CB8AC3E}">
        <p14:creationId xmlns:p14="http://schemas.microsoft.com/office/powerpoint/2010/main" val="4404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advantages of LLMs?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4"/>
            <a:ext cx="9659057" cy="4927815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latin typeface="+mj-lt"/>
              </a:rPr>
              <a:t>A single model can be used for a wide variety of tasks.</a:t>
            </a:r>
          </a:p>
          <a:p>
            <a:r>
              <a:rPr lang="en-US" sz="2000" dirty="0">
                <a:latin typeface="+mj-lt"/>
              </a:rPr>
              <a:t>LLMs can reportedly perform well even with limited amounts of domain or industry </a:t>
            </a:r>
            <a:r>
              <a:rPr lang="en-IN" sz="2000" dirty="0">
                <a:latin typeface="+mj-lt"/>
              </a:rPr>
              <a:t>specific data. 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LLMs can leverage the knowledge they learned from general language training data.</a:t>
            </a:r>
          </a:p>
          <a:p>
            <a:r>
              <a:rPr lang="en-US" sz="2000" dirty="0">
                <a:latin typeface="+mj-lt"/>
              </a:rPr>
              <a:t>Another important aspect is their ability to continuously improve their performance. As more data and parameters are infused into LLMs, their performance improves. </a:t>
            </a:r>
            <a:endParaRPr lang="en-US" sz="2000" b="0" i="0" dirty="0">
              <a:solidFill>
                <a:srgbClr val="ECECEC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2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761</TotalTime>
  <Words>794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Söhne</vt:lpstr>
      <vt:lpstr>Trade Gothic LT Pro</vt:lpstr>
      <vt:lpstr>Trebuchet MS</vt:lpstr>
      <vt:lpstr>Office Theme</vt:lpstr>
      <vt:lpstr>Large Language  Models</vt:lpstr>
      <vt:lpstr>PowerPoint Presentation</vt:lpstr>
      <vt:lpstr>Introduction:</vt:lpstr>
      <vt:lpstr>PowerPoint Presentation</vt:lpstr>
      <vt:lpstr>What is an LLM?</vt:lpstr>
      <vt:lpstr>How many types of LLMs are there? </vt:lpstr>
      <vt:lpstr>How many types of LLMs are there? </vt:lpstr>
      <vt:lpstr>What can LLMs do? </vt:lpstr>
      <vt:lpstr>What are the advantages of LLMs?</vt:lpstr>
      <vt:lpstr>Implementation:</vt:lpstr>
      <vt:lpstr> Creation of interactive Chatbot using “gradio” interface:</vt:lpstr>
      <vt:lpstr> Real-time information retrieval using “SerpAPI key”</vt:lpstr>
      <vt:lpstr>PowerPoint Presentation</vt:lpstr>
      <vt:lpstr>PowerPoint Presentation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Models</dc:title>
  <dc:creator>KOPPULA GANESH</dc:creator>
  <cp:lastModifiedBy>KOPPULA GANESH</cp:lastModifiedBy>
  <cp:revision>9</cp:revision>
  <dcterms:created xsi:type="dcterms:W3CDTF">2024-03-26T15:14:14Z</dcterms:created>
  <dcterms:modified xsi:type="dcterms:W3CDTF">2024-03-29T13:07:24Z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